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  <p:sldMasterId id="2147483708" r:id="rId2"/>
  </p:sldMasterIdLst>
  <p:sldIdLst>
    <p:sldId id="270" r:id="rId3"/>
    <p:sldId id="258" r:id="rId4"/>
    <p:sldId id="273" r:id="rId5"/>
    <p:sldId id="283" r:id="rId6"/>
    <p:sldId id="281" r:id="rId7"/>
    <p:sldId id="282" r:id="rId8"/>
    <p:sldId id="274" r:id="rId9"/>
    <p:sldId id="280" r:id="rId10"/>
    <p:sldId id="279" r:id="rId11"/>
    <p:sldId id="275" r:id="rId12"/>
    <p:sldId id="272" r:id="rId13"/>
    <p:sldId id="284" r:id="rId14"/>
    <p:sldId id="285" r:id="rId15"/>
    <p:sldId id="286" r:id="rId16"/>
    <p:sldId id="287" r:id="rId17"/>
    <p:sldId id="288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20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8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7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7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A9F9-0561-44E1-B557-155DC0F4E9A4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019E-FFFB-4524-A671-9541E962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4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DDE4-BC21-4C8B-9AB5-01AEBD420B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121F-40DF-499D-A258-D0E518F8A6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0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zot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tel:+78123372807" TargetMode="External"/><Relationship Id="rId4" Type="http://schemas.openxmlformats.org/officeDocument/2006/relationships/hyperlink" Target="mailto:a.bogdanov@rzo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460" y="1412720"/>
            <a:ext cx="7993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Комплексный подход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ru-RU" sz="4400" b="1" dirty="0" smtClean="0"/>
              <a:t>к охране </a:t>
            </a:r>
            <a:r>
              <a:rPr lang="ru-RU" sz="4400" b="1" dirty="0"/>
              <a:t>труда на предприятии</a:t>
            </a:r>
            <a:endParaRPr lang="ru-RU" sz="4400" b="1" dirty="0">
              <a:solidFill>
                <a:srgbClr val="1F218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1" y="77381"/>
            <a:ext cx="5676546" cy="10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400" y="1124680"/>
            <a:ext cx="8119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/>
              <a:t>Кейс: магазин продовольственных                            товаров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3611373"/>
            <a:ext cx="7697953" cy="923330"/>
            <a:chOff x="810648" y="2524469"/>
            <a:chExt cx="7697953" cy="92333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10648" y="294223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7392" y="2524469"/>
              <a:ext cx="7421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Предписание: разработать СУОТ, сделать оценку </a:t>
              </a:r>
              <a:r>
                <a:rPr lang="ru-RU" dirty="0" err="1" smtClean="0"/>
                <a:t>профрисков</a:t>
              </a:r>
              <a:r>
                <a:rPr lang="ru-RU" dirty="0" smtClean="0"/>
                <a:t>, обучить по программе ОТ 40ч., привести журналы в нормативное состояние, разработать инструкции и положения.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39552" y="2421828"/>
            <a:ext cx="7715465" cy="923330"/>
            <a:chOff x="793136" y="2524469"/>
            <a:chExt cx="7715465" cy="9233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7392" y="2524469"/>
              <a:ext cx="7421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/>
                <a:t>В 2019 г. АНО ДПО «СЗРЦОТ» провело СОУТ на 5 </a:t>
              </a:r>
              <a:r>
                <a:rPr lang="ru-RU" dirty="0" smtClean="0"/>
                <a:t>рабочих мест.</a:t>
              </a:r>
              <a:br>
                <a:rPr lang="ru-RU" dirty="0" smtClean="0"/>
              </a:br>
              <a:r>
                <a:rPr lang="ru-RU" dirty="0" smtClean="0"/>
                <a:t>Клиенту </a:t>
              </a:r>
              <a:r>
                <a:rPr lang="ru-RU" dirty="0" smtClean="0"/>
                <a:t>предлагалось провести комплекс работ по </a:t>
              </a:r>
              <a:r>
                <a:rPr lang="ru-RU" dirty="0" smtClean="0"/>
                <a:t>разработке локальных нормативных актов и обеспечить функционирование СУОТ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9552" y="3290939"/>
            <a:ext cx="7715465" cy="369332"/>
            <a:chOff x="793136" y="2524469"/>
            <a:chExt cx="7715465" cy="3693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7392" y="2524469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 конце 2019 г. ГИТ провела проверку 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36278" y="4529382"/>
            <a:ext cx="8068282" cy="400110"/>
            <a:chOff x="793136" y="2524469"/>
            <a:chExt cx="7715465" cy="40011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7392" y="2524469"/>
              <a:ext cx="7421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Штраф за выявленные нарушения составил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180000 р</a:t>
              </a:r>
              <a:r>
                <a:rPr lang="ru-RU" sz="2000" b="1" dirty="0" smtClean="0"/>
                <a:t>.</a:t>
              </a:r>
              <a:endParaRPr lang="ru-RU" sz="2000" b="1" dirty="0"/>
            </a:p>
          </p:txBody>
        </p:sp>
      </p:grpSp>
      <p:pic>
        <p:nvPicPr>
          <p:cNvPr id="4100" name="Picture 4" descr="C:\Users\VasylevON\AppData\Local\Microsoft\Windows\INetCache\IE\AIALRMID\5856660723_ef2b89a8e6_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67" y="5013220"/>
            <a:ext cx="4803310" cy="165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3410" y="1412720"/>
            <a:ext cx="8569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Изменения в трудовое законодательство по охране труда в </a:t>
            </a:r>
            <a:r>
              <a:rPr lang="ru-RU" sz="3600" dirty="0" smtClean="0"/>
              <a:t>2022 </a:t>
            </a:r>
            <a:r>
              <a:rPr lang="ru-RU" sz="3600" dirty="0" smtClean="0"/>
              <a:t>г.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23410" y="2924930"/>
            <a:ext cx="8353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 smtClean="0"/>
              <a:t>Проведение </a:t>
            </a:r>
            <a:r>
              <a:rPr lang="ru-RU" sz="2200" dirty="0" err="1" smtClean="0"/>
              <a:t>спецоценки</a:t>
            </a:r>
            <a:r>
              <a:rPr lang="ru-RU" sz="2200" dirty="0" smtClean="0"/>
              <a:t> </a:t>
            </a:r>
            <a:r>
              <a:rPr lang="ru-RU" sz="2200" dirty="0" smtClean="0"/>
              <a:t>– рабочие места с классом опасности 2 </a:t>
            </a:r>
            <a:r>
              <a:rPr lang="ru-RU" sz="2200" b="1" dirty="0" smtClean="0"/>
              <a:t>при декларировании</a:t>
            </a:r>
            <a:r>
              <a:rPr lang="ru-RU" sz="2200" dirty="0" smtClean="0"/>
              <a:t> в дальнейшем не подлежат </a:t>
            </a:r>
            <a:r>
              <a:rPr lang="ru-RU" sz="2200" dirty="0" err="1" smtClean="0"/>
              <a:t>спецоценке</a:t>
            </a:r>
            <a:r>
              <a:rPr lang="ru-RU" sz="2200" dirty="0" smtClean="0"/>
              <a:t> (за исключением их переоснащения или несчастного случая).</a:t>
            </a:r>
            <a:endParaRPr lang="ru-RU" sz="2200" dirty="0" smtClean="0"/>
          </a:p>
          <a:p>
            <a:pPr marL="342900" indent="-342900" algn="just">
              <a:buAutoNum type="arabicPeriod"/>
            </a:pPr>
            <a:r>
              <a:rPr lang="ru-RU" sz="2200" dirty="0" smtClean="0"/>
              <a:t>Ввели в действие новые </a:t>
            </a:r>
            <a:r>
              <a:rPr lang="ru-RU" sz="2200" dirty="0" smtClean="0"/>
              <a:t>правила </a:t>
            </a:r>
            <a:r>
              <a:rPr lang="ru-RU" sz="2200" dirty="0" smtClean="0"/>
              <a:t>по охране труда – необходимо провести внеочередную проверку </a:t>
            </a:r>
            <a:r>
              <a:rPr lang="ru-RU" sz="2200" dirty="0" smtClean="0"/>
              <a:t>знаний</a:t>
            </a:r>
          </a:p>
          <a:p>
            <a:pPr marL="342900" indent="-342900" algn="just">
              <a:buAutoNum type="arabicPeriod"/>
            </a:pPr>
            <a:r>
              <a:rPr lang="ru-RU" sz="2200" dirty="0" smtClean="0"/>
              <a:t>Ввели в действие новую Х главу ТК РФ – полностью изменен порядок статей, переработка всех документов</a:t>
            </a:r>
            <a:endParaRPr lang="ru-RU" sz="2200" dirty="0" smtClean="0"/>
          </a:p>
          <a:p>
            <a:pPr marL="342900" indent="-342900">
              <a:buAutoNum type="arabicPeriod"/>
            </a:pPr>
            <a:r>
              <a:rPr lang="ru-RU" sz="2200" dirty="0" smtClean="0"/>
              <a:t>С 1 сентября 2022 года – новый порядок обучения.</a:t>
            </a:r>
            <a:endParaRPr lang="ru-RU" sz="2200" dirty="0" smtClean="0"/>
          </a:p>
          <a:p>
            <a:pPr marL="342900" indent="-342900">
              <a:buAutoNum type="arabicPeriod"/>
            </a:pPr>
            <a:r>
              <a:rPr lang="ru-RU" sz="2200" dirty="0" smtClean="0"/>
              <a:t>Изменения в проведении </a:t>
            </a:r>
            <a:r>
              <a:rPr lang="ru-RU" sz="2200" dirty="0" smtClean="0"/>
              <a:t>медосмотров,</a:t>
            </a:r>
            <a:r>
              <a:rPr lang="ru-RU" sz="2200" dirty="0" smtClean="0"/>
              <a:t> приказ №29н, углубленные медицинские осмотры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6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3410" y="1412720"/>
            <a:ext cx="856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Производственный контроль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584" y="2204830"/>
            <a:ext cx="80651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Производственный контроль</a:t>
            </a:r>
            <a:r>
              <a:rPr lang="ru-RU" dirty="0"/>
              <a:t> – это контроль за соблюдением санитарных норм и правил, гигиенических нормативов и выполнением санитарно-противоэпидемических (профилактических) мероприятий.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Регламентирован </a:t>
            </a:r>
            <a:r>
              <a:rPr lang="ru-RU" dirty="0"/>
              <a:t>статьей 32. «Производственный контроль» Федерального закона от 30.03.1999 N 52-ФЗ (ред. от 03.08.2018) "О санитарно-эпидемиологическом благополучии </a:t>
            </a:r>
            <a:r>
              <a:rPr lang="ru-RU" dirty="0" smtClean="0"/>
              <a:t>населения« и СанПиН 1.1.1058-01 </a:t>
            </a:r>
            <a:r>
              <a:rPr lang="ru-RU" dirty="0"/>
              <a:t>«Организация и проведение производственного контроля за соблюдением санитарных правил и выполнением санитарно-противоэпидемических (профилактических) мероприятий»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Программа производственного контроля </a:t>
            </a:r>
            <a:r>
              <a:rPr lang="ru-RU" dirty="0" smtClean="0"/>
              <a:t>– устанавливает периодичность, состав и количество замеров на рабочих местах и производственных участках.</a:t>
            </a:r>
          </a:p>
          <a:p>
            <a:endParaRPr lang="ru-RU" b="1" dirty="0"/>
          </a:p>
          <a:p>
            <a:r>
              <a:rPr lang="ru-RU" b="1" dirty="0" smtClean="0"/>
              <a:t>Ответственность </a:t>
            </a:r>
            <a:r>
              <a:rPr lang="ru-RU" dirty="0" smtClean="0"/>
              <a:t>– ст. 6.3 КоАП РФ, до 20 </a:t>
            </a:r>
            <a:r>
              <a:rPr lang="ru-RU" dirty="0" err="1" smtClean="0"/>
              <a:t>т.р</a:t>
            </a:r>
            <a:r>
              <a:rPr lang="ru-RU" dirty="0" smtClean="0"/>
              <a:t>. за каждое несоответствие, приостановка деятельности до </a:t>
            </a:r>
            <a:r>
              <a:rPr lang="ru-RU" smtClean="0"/>
              <a:t>90 суток.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4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6549" y="1052670"/>
            <a:ext cx="856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Независимый аудит по охране труда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584" y="1699001"/>
            <a:ext cx="8065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АУДИТ по охране труда</a:t>
            </a:r>
            <a:r>
              <a:rPr lang="ru-RU" dirty="0" smtClean="0"/>
              <a:t> – позволит выявить нарушения в области охраны труда, проводится независимыми экспертами СЗРЦОТ на базе как имеющихся проверочных листов ГИТ, так и учитывая накопленный опыт при расследовании несчастных случаев и прохождения проверок ГИТ.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Аудит необходим, как правило, в следующих случаях: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Прием на работу нового специалиста по охране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Создание службы охраны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 расследовании несчастного случая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Перед прохождением проверки ГИТ и других органов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По результатам аудита</a:t>
            </a:r>
            <a:r>
              <a:rPr lang="ru-RU" dirty="0" smtClean="0"/>
              <a:t> предоставляется заключение о результатах проверки, где будут отображены все выявленные нарушения с правовым обоснованием.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Заключение (отчет)</a:t>
            </a:r>
            <a:r>
              <a:rPr lang="ru-RU" dirty="0" smtClean="0"/>
              <a:t> является конфиденциальным документом (для служебного пользования) и подлежит применению работодателем на свое усмотрение.</a:t>
            </a:r>
            <a:endParaRPr lang="ru-RU" b="1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МЫ ГОТОВЫ ВАМ ПОМОЧЬ В УСТРАНЕНИИ ВЫЯВЛЕННЫХ НАРУШЕНИЙ!</a:t>
            </a:r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9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32" y="1044742"/>
            <a:ext cx="856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Подготовка комплекта ЛНА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584" y="1809545"/>
            <a:ext cx="80651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Проводится подготовка перечня локальных нормативных актов (ЛНА) в соответствии с требованиями ТК РФ: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Положение о системе управления охраной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Инструкции по охране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Приказы о назначении ответственных лиц по охране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Приказы о возложении обязанностей специалиста по охране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Приказ о создании службы охраны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Программы обучения по охране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Нормы выдачи СИЗ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Положение об обучении по охране труда</a:t>
            </a:r>
          </a:p>
          <a:p>
            <a:pPr algn="just"/>
            <a:r>
              <a:rPr lang="ru-RU" sz="2000" dirty="0" smtClean="0"/>
              <a:t>И другая необходимая документация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Указанные документы юридически выверены и полностью соответствуют действующему законодательству!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2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4995" y="1044742"/>
            <a:ext cx="856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Абонентское обслуживание (аутсорсинг)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584" y="1809545"/>
            <a:ext cx="80651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При заключении договора на абонентское обслуживание (аутсорсинг) наш представитель выполняет функции специалиста по охране труда в соответствии с профессиональным стандартом за ежемесячную абонентскую плату.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В рамках аутсорсинга производится: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Выезды для аудита и контроля соблюдения требований охраны труда непосредственно на рабочих местах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Обеспечение функционирования СУОТ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Проведение вводного инструктажа по охране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Проведение обучения для сотрудников о порядке ведения документации по охране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Расследование легких несчастных случаев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Консультации заказчика в рабочее время по телефону и электронной почте по вопросам охраны труда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9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4995" y="1044742"/>
            <a:ext cx="856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Юридическое сопровождение при проверках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584" y="1809545"/>
            <a:ext cx="8415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При расследовании тяжелых, смертельных, групповых несчастных случаях, а также по факту назначения внеплановых проверок проводится юридическое сопровождение.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Цель: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Проверка документации на соответствие действующему законодательству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Направление предложений о внесении корректировок в документацию для соответствия ее действующему законодательству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Представление интересов организации в государственной инспекции труда (по доверенности)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 случае вынесения предписание – оказание помощи в его скорейшем исполнении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 случае вынесения протокола об административном правонарушении – законная возможность снизить штрафные санкции, заменить предупреждением, переквалифицировать деяние и другие способы снижения возможных издержек организации.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25326" y="1609150"/>
            <a:ext cx="144020" cy="14402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32080" y="1517062"/>
            <a:ext cx="742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лет на рынке услуг по охране труда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37825" y="1888975"/>
            <a:ext cx="7715465" cy="646331"/>
            <a:chOff x="793136" y="2524469"/>
            <a:chExt cx="7715465" cy="646331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793136" y="2775624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7392" y="2524469"/>
              <a:ext cx="7421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Учебный центр с лицензией на дополнительное профессиональное образование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25326" y="2507064"/>
            <a:ext cx="7693347" cy="369332"/>
            <a:chOff x="793136" y="3356990"/>
            <a:chExt cx="7693347" cy="369332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93136" y="3469646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65274" y="3356990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 smtClean="0"/>
                <a:t>Собственная аккредитованная лаборатория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5326" y="2952868"/>
            <a:ext cx="7693347" cy="369332"/>
            <a:chOff x="793136" y="3356990"/>
            <a:chExt cx="7693347" cy="3693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93136" y="3469646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5274" y="3356990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 smtClean="0"/>
                <a:t>Опытная команда экспертов и специалистов, штат 35 человек</a:t>
              </a:r>
              <a:endParaRPr lang="ru-RU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14" y="3996329"/>
            <a:ext cx="2448340" cy="254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b="14466"/>
          <a:stretch/>
        </p:blipFill>
        <p:spPr>
          <a:xfrm>
            <a:off x="683460" y="4005080"/>
            <a:ext cx="2232310" cy="2525203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725326" y="3383169"/>
            <a:ext cx="7693347" cy="369332"/>
            <a:chOff x="793136" y="3356990"/>
            <a:chExt cx="7693347" cy="3693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93136" y="3469646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5274" y="3356990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 smtClean="0"/>
                <a:t>Наша цель – сделать свою работу максимально качественно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43248" y="1121875"/>
            <a:ext cx="7693347" cy="369332"/>
            <a:chOff x="793136" y="3356990"/>
            <a:chExt cx="7693347" cy="36933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93136" y="3469646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5274" y="3356990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/>
                <a:t>Комплексный подход к обеспечению охраны труда и профессионализм</a:t>
              </a:r>
              <a:endParaRPr lang="ru-RU" b="1" dirty="0"/>
            </a:p>
          </p:txBody>
        </p:sp>
      </p:grpSp>
      <p:pic>
        <p:nvPicPr>
          <p:cNvPr id="30" name="Picture 2" descr="https://sun9-29.userapi.com/sun9-30/impf/zTyK9GqPkTzsldopd-QAtsSuxx4-rngySkdbWA/HWVuzLonT5s.jpg?size=1620x2160&amp;quality=96&amp;sign=5878cc77c42f65ade5931d817b23020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08" y="3973485"/>
            <a:ext cx="1878665" cy="25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187530" y="1223634"/>
            <a:ext cx="698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Контакты АНО ДПО «СЗРЦОТ»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729113" y="1790432"/>
            <a:ext cx="7693347" cy="461665"/>
            <a:chOff x="793136" y="3356990"/>
            <a:chExt cx="7693347" cy="46166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93136" y="3469646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65274" y="3356990"/>
              <a:ext cx="7421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400" b="1" dirty="0" smtClean="0"/>
                <a:t>Адрес: </a:t>
              </a:r>
              <a:r>
                <a:rPr lang="ru-RU" sz="2400" dirty="0" smtClean="0"/>
                <a:t>Санкт-Петербург</a:t>
              </a:r>
              <a:r>
                <a:rPr lang="ru-RU" sz="2400" dirty="0" smtClean="0"/>
                <a:t>, ул. Фучика, д. 4 лит. </a:t>
              </a:r>
              <a:r>
                <a:rPr lang="ru-RU" sz="2400" dirty="0" smtClean="0"/>
                <a:t>А</a:t>
              </a:r>
              <a:r>
                <a:rPr lang="ru-RU" sz="1000" dirty="0" smtClean="0"/>
                <a:t>        </a:t>
              </a:r>
              <a:r>
                <a:rPr lang="ru-RU" sz="1000" b="1" dirty="0" smtClean="0">
                  <a:solidFill>
                    <a:srgbClr val="7030A0"/>
                  </a:solidFill>
                </a:rPr>
                <a:t>(м. Бухарестская)</a:t>
              </a:r>
              <a:endParaRPr lang="ru-RU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02822" y="2266188"/>
            <a:ext cx="7693347" cy="461665"/>
            <a:chOff x="793136" y="3356990"/>
            <a:chExt cx="7693347" cy="46166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793136" y="3469646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65274" y="3356990"/>
              <a:ext cx="7421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400" b="1" dirty="0" smtClean="0"/>
                <a:t>Сайт: </a:t>
              </a:r>
              <a:r>
                <a:rPr lang="en-US" sz="2400" dirty="0" smtClean="0"/>
                <a:t>http://www.rzot.ru</a:t>
              </a:r>
              <a:endParaRPr lang="ru-RU" sz="24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97153" y="2768476"/>
            <a:ext cx="7669193" cy="461665"/>
            <a:chOff x="793136" y="3356990"/>
            <a:chExt cx="7669193" cy="461665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793136" y="3469646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41120" y="3356990"/>
              <a:ext cx="7421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b="1" dirty="0" smtClean="0"/>
                <a:t>E-mail</a:t>
              </a:r>
              <a:r>
                <a:rPr lang="ru-RU" sz="2400" b="1" dirty="0" smtClean="0"/>
                <a:t>: </a:t>
              </a:r>
              <a:r>
                <a:rPr lang="en-US" sz="2400" dirty="0" smtClean="0">
                  <a:hlinkClick r:id="rId3"/>
                </a:rPr>
                <a:t>info@rzot.ru</a:t>
              </a:r>
              <a:r>
                <a:rPr lang="en-US" sz="2400" dirty="0" smtClean="0"/>
                <a:t>, </a:t>
              </a:r>
              <a:r>
                <a:rPr lang="en-US" sz="2400" dirty="0" smtClean="0">
                  <a:hlinkClick r:id="rId4"/>
                </a:rPr>
                <a:t>a.bogdanov@rzot.ru</a:t>
              </a:r>
              <a:r>
                <a:rPr lang="en-US" sz="2400" dirty="0" smtClean="0"/>
                <a:t>  </a:t>
              </a:r>
              <a:endParaRPr lang="ru-RU" sz="2400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02822" y="3230141"/>
            <a:ext cx="7693347" cy="461665"/>
            <a:chOff x="793136" y="3356990"/>
            <a:chExt cx="7693347" cy="461665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793136" y="3469646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65274" y="3356990"/>
              <a:ext cx="7421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400" b="1" dirty="0" smtClean="0"/>
                <a:t>Телефон:</a:t>
              </a:r>
              <a:r>
                <a:rPr lang="ru-RU" sz="2400" dirty="0" smtClean="0"/>
                <a:t> </a:t>
              </a:r>
              <a:r>
                <a:rPr lang="ru-RU" sz="2400" dirty="0">
                  <a:hlinkClick r:id="rId5"/>
                </a:rPr>
                <a:t>+7 (812) 337-28-07</a:t>
              </a:r>
              <a:endParaRPr lang="ru-RU" sz="2400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001251" y="4437140"/>
            <a:ext cx="742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/>
              <a:t>Для всех участников семинара 15% на все виды услуг по </a:t>
            </a:r>
            <a:r>
              <a:rPr lang="ru-RU" sz="2400" dirty="0" err="1" smtClean="0"/>
              <a:t>промокоду</a:t>
            </a:r>
            <a:r>
              <a:rPr lang="ru-RU" sz="2400" dirty="0" smtClean="0"/>
              <a:t> </a:t>
            </a:r>
            <a:r>
              <a:rPr lang="ru-RU" sz="2400" b="1" dirty="0" smtClean="0"/>
              <a:t>«Семинар». </a:t>
            </a:r>
            <a:endParaRPr lang="ru-RU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009046" y="6093370"/>
            <a:ext cx="742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27172" y="5373270"/>
            <a:ext cx="742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/>
              <a:t>Презентацию можно получить на Ваш </a:t>
            </a:r>
            <a:r>
              <a:rPr lang="en-US" sz="2400" dirty="0" smtClean="0"/>
              <a:t>e-mail </a:t>
            </a:r>
            <a:endParaRPr lang="ru-RU" sz="24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729113" y="3793691"/>
            <a:ext cx="7693347" cy="461665"/>
            <a:chOff x="793136" y="3349917"/>
            <a:chExt cx="7693347" cy="46166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3136" y="3469646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5274" y="3349917"/>
              <a:ext cx="7421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400" b="1" dirty="0" smtClean="0"/>
                <a:t>Группа </a:t>
              </a:r>
              <a:r>
                <a:rPr lang="ru-RU" sz="2400" b="1" dirty="0" err="1" smtClean="0"/>
                <a:t>Вконтакте</a:t>
              </a:r>
              <a:r>
                <a:rPr lang="ru-RU" sz="2400" b="1" dirty="0" smtClean="0"/>
                <a:t>: </a:t>
              </a:r>
              <a:r>
                <a:rPr lang="en-US" sz="2400" dirty="0" smtClean="0"/>
                <a:t>http://vk.com/nwrzot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17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87530" y="2079317"/>
            <a:ext cx="7777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Охрана труда – всего лишь </a:t>
            </a:r>
            <a:r>
              <a:rPr lang="ru-RU" sz="3200" b="1" dirty="0" err="1" smtClean="0"/>
              <a:t>спецоценка</a:t>
            </a:r>
            <a:r>
              <a:rPr lang="ru-RU" sz="3200" b="1" dirty="0" smtClean="0"/>
              <a:t>, инструктажи и обучение 40 часов?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400" y="1412720"/>
            <a:ext cx="8119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Многие предприниматели думают, что:</a:t>
            </a:r>
            <a:endParaRPr lang="ru-RU" sz="4000" dirty="0"/>
          </a:p>
        </p:txBody>
      </p:sp>
      <p:pic>
        <p:nvPicPr>
          <p:cNvPr id="1028" name="Picture 4" descr="C:\Users\VasylevON\AppData\Local\Microsoft\Windows\INetCache\IE\AIALRMID\502px-Exclamation-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70" y="3789050"/>
            <a:ext cx="1224170" cy="24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sylevON\AppData\Local\Microsoft\Windows\INetCache\IE\N250AGF6\Q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58" y="3635807"/>
            <a:ext cx="2828654" cy="28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39331" y="2316809"/>
            <a:ext cx="742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Законодательство устанавливает целый перечень необходимых документов по охране труда, который должен быть разработан на предприятии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400" y="1412720"/>
            <a:ext cx="811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Но…</a:t>
            </a:r>
            <a:endParaRPr lang="ru-RU" sz="4000" dirty="0"/>
          </a:p>
        </p:txBody>
      </p:sp>
      <p:pic>
        <p:nvPicPr>
          <p:cNvPr id="2054" name="Picture 6" descr="C:\Users\VasylevON\AppData\Local\Microsoft\Windows\INetCache\IE\0FWJJBMZ\old-fil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20" y="3645030"/>
            <a:ext cx="3002520" cy="29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9553" y="1268700"/>
            <a:ext cx="7886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Новая статья 214 </a:t>
            </a:r>
            <a:r>
              <a:rPr lang="ru-RU" sz="2400" b="1" dirty="0" smtClean="0"/>
              <a:t>ТК РФ </a:t>
            </a:r>
            <a:r>
              <a:rPr lang="ru-RU" sz="2400" dirty="0" smtClean="0"/>
              <a:t>– содержит основные обязанности работодателя по охране труда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40 </a:t>
            </a:r>
            <a:r>
              <a:rPr lang="ru-RU" sz="2400" b="1" dirty="0" smtClean="0"/>
              <a:t>новых правил по охране труда с 2021 года!</a:t>
            </a:r>
          </a:p>
          <a:p>
            <a:r>
              <a:rPr lang="ru-RU" sz="2400" b="1" dirty="0" smtClean="0"/>
              <a:t>Полностью изменена глава Х ТК РФ с 1 марта 2022 года!</a:t>
            </a: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dirty="0" smtClean="0"/>
              <a:t>Постановление </a:t>
            </a:r>
            <a:r>
              <a:rPr lang="ru-RU" sz="2400" dirty="0"/>
              <a:t>от 13 января 2003 г. N </a:t>
            </a:r>
            <a:r>
              <a:rPr lang="ru-RU" sz="2400" dirty="0" smtClean="0"/>
              <a:t>1/29 –порядок обучения и проверки знаний по охране труда</a:t>
            </a:r>
          </a:p>
          <a:p>
            <a:endParaRPr lang="ru-RU" sz="2400" dirty="0" smtClean="0"/>
          </a:p>
          <a:p>
            <a:r>
              <a:rPr lang="ru-RU" sz="2400" dirty="0" smtClean="0"/>
              <a:t>Приказ </a:t>
            </a:r>
            <a:r>
              <a:rPr lang="ru-RU" sz="2400" dirty="0"/>
              <a:t>от 19 августа 2016 года N 438н </a:t>
            </a:r>
            <a:r>
              <a:rPr lang="ru-RU" sz="2400" dirty="0" smtClean="0"/>
              <a:t>«Об </a:t>
            </a:r>
            <a:r>
              <a:rPr lang="ru-RU" sz="2400" dirty="0"/>
              <a:t>утверждении Типового положения о системе управления охраной </a:t>
            </a:r>
            <a:r>
              <a:rPr lang="ru-RU" sz="2400" dirty="0" smtClean="0"/>
              <a:t>труда» </a:t>
            </a:r>
          </a:p>
          <a:p>
            <a:endParaRPr lang="ru-RU" sz="2400" dirty="0"/>
          </a:p>
          <a:p>
            <a:r>
              <a:rPr lang="ru-RU" sz="2400" dirty="0" smtClean="0"/>
              <a:t>ФЗ 426 «О специальной оценке условий труда»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88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5420" y="1700760"/>
            <a:ext cx="84251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КоАП РФ Статья 5.27.1. </a:t>
            </a:r>
            <a:endParaRPr lang="ru-RU" sz="2400" dirty="0" smtClean="0"/>
          </a:p>
          <a:p>
            <a:pPr algn="just"/>
            <a:r>
              <a:rPr lang="ru-RU" sz="2400" dirty="0" smtClean="0"/>
              <a:t>1</a:t>
            </a:r>
            <a:r>
              <a:rPr lang="ru-RU" sz="2400" dirty="0"/>
              <a:t>. Нарушение </a:t>
            </a:r>
            <a:r>
              <a:rPr lang="ru-RU" sz="2400" dirty="0" smtClean="0"/>
              <a:t>требований </a:t>
            </a:r>
            <a:r>
              <a:rPr lang="ru-RU" sz="2400" dirty="0"/>
              <a:t>охраны труда, содержащихся в федеральных законах и иных нормативных правовых актах Российской </a:t>
            </a:r>
            <a:r>
              <a:rPr lang="ru-RU" sz="2400" dirty="0" smtClean="0"/>
              <a:t>Федерации-</a:t>
            </a:r>
            <a:endParaRPr lang="ru-RU" sz="2400" dirty="0"/>
          </a:p>
          <a:p>
            <a:r>
              <a:rPr lang="ru-RU" sz="2400" dirty="0" smtClean="0"/>
              <a:t>штраф </a:t>
            </a:r>
            <a:r>
              <a:rPr lang="ru-RU" sz="2400" dirty="0"/>
              <a:t>на должностных лиц в размере </a:t>
            </a:r>
            <a:r>
              <a:rPr lang="ru-RU" sz="2400" dirty="0" smtClean="0"/>
              <a:t>2 – 5 </a:t>
            </a:r>
            <a:r>
              <a:rPr lang="ru-RU" sz="2400" dirty="0" err="1" smtClean="0"/>
              <a:t>т.р</a:t>
            </a:r>
            <a:r>
              <a:rPr lang="ru-RU" sz="2400" dirty="0" smtClean="0"/>
              <a:t>. до 50-80 </a:t>
            </a:r>
            <a:r>
              <a:rPr lang="ru-RU" sz="2400" dirty="0" err="1" smtClean="0"/>
              <a:t>т.р</a:t>
            </a:r>
            <a:r>
              <a:rPr lang="ru-RU" sz="2400" dirty="0" smtClean="0"/>
              <a:t>. на </a:t>
            </a:r>
            <a:r>
              <a:rPr lang="ru-RU" sz="2400" dirty="0" err="1" smtClean="0"/>
              <a:t>юрлиц</a:t>
            </a:r>
            <a:endParaRPr lang="ru-RU" sz="2400" dirty="0" smtClean="0"/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 2</a:t>
            </a:r>
            <a:r>
              <a:rPr lang="ru-RU" sz="2400" dirty="0"/>
              <a:t>. Нарушение </a:t>
            </a:r>
            <a:r>
              <a:rPr lang="ru-RU" sz="2400" dirty="0" smtClean="0"/>
              <a:t>установленного </a:t>
            </a:r>
            <a:r>
              <a:rPr lang="ru-RU" sz="2400" dirty="0"/>
              <a:t>порядка проведения </a:t>
            </a:r>
            <a:r>
              <a:rPr lang="ru-RU" sz="2400" dirty="0" smtClean="0"/>
              <a:t>СОУТ  или </a:t>
            </a:r>
            <a:r>
              <a:rPr lang="ru-RU" sz="2400" dirty="0"/>
              <a:t>ее </a:t>
            </a:r>
            <a:r>
              <a:rPr lang="ru-RU" sz="2400" dirty="0" err="1" smtClean="0"/>
              <a:t>непроведение</a:t>
            </a:r>
            <a:r>
              <a:rPr lang="ru-RU" sz="2400" dirty="0" smtClean="0"/>
              <a:t> – </a:t>
            </a:r>
          </a:p>
          <a:p>
            <a:r>
              <a:rPr lang="ru-RU" sz="2400" dirty="0"/>
              <a:t>штраф на должностных лиц в размере </a:t>
            </a:r>
            <a:r>
              <a:rPr lang="ru-RU" sz="2400" dirty="0" smtClean="0"/>
              <a:t>5– 10 </a:t>
            </a:r>
            <a:r>
              <a:rPr lang="ru-RU" sz="2400" dirty="0" err="1"/>
              <a:t>т.р</a:t>
            </a:r>
            <a:r>
              <a:rPr lang="ru-RU" sz="2400" dirty="0"/>
              <a:t>.; </a:t>
            </a:r>
            <a:r>
              <a:rPr lang="ru-RU" sz="2400" dirty="0" smtClean="0"/>
              <a:t>до  60-80 </a:t>
            </a:r>
            <a:r>
              <a:rPr lang="ru-RU" sz="2400" dirty="0" err="1"/>
              <a:t>т.р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юрлиц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39552" y="1058777"/>
            <a:ext cx="811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Ответственность за нарушения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133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1978" y="1124680"/>
            <a:ext cx="84251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3. Допуск работника без прохождения обучения и проверки знаний требований охраны труда, а также обязательных </a:t>
            </a:r>
          </a:p>
          <a:p>
            <a:pPr algn="just"/>
            <a:r>
              <a:rPr lang="ru-RU" sz="2400" dirty="0" smtClean="0"/>
              <a:t>медицинских </a:t>
            </a:r>
            <a:r>
              <a:rPr lang="ru-RU" sz="2400" dirty="0"/>
              <a:t>осмотров, обязательных медицинских осмотров в начале рабочего дня (смены), обязательных психиатрических освидетельствований </a:t>
            </a:r>
            <a:r>
              <a:rPr lang="ru-RU" sz="2400" dirty="0" smtClean="0"/>
              <a:t>влечет штраф</a:t>
            </a:r>
          </a:p>
          <a:p>
            <a:r>
              <a:rPr lang="ru-RU" sz="2400" dirty="0" smtClean="0"/>
              <a:t>на </a:t>
            </a:r>
            <a:r>
              <a:rPr lang="ru-RU" sz="2400" dirty="0"/>
              <a:t>должностных лиц в размере от </a:t>
            </a:r>
            <a:r>
              <a:rPr lang="ru-RU" sz="2400" dirty="0" smtClean="0"/>
              <a:t>15-25 </a:t>
            </a:r>
            <a:r>
              <a:rPr lang="ru-RU" sz="2400" dirty="0" err="1" smtClean="0"/>
              <a:t>т.р</a:t>
            </a:r>
            <a:r>
              <a:rPr lang="ru-RU" sz="2400" dirty="0" smtClean="0"/>
              <a:t>. до 110-130 </a:t>
            </a:r>
            <a:r>
              <a:rPr lang="ru-RU" sz="2400" dirty="0" err="1" smtClean="0"/>
              <a:t>т.р</a:t>
            </a:r>
            <a:r>
              <a:rPr lang="ru-RU" sz="2400" dirty="0" smtClean="0"/>
              <a:t>. на </a:t>
            </a:r>
            <a:r>
              <a:rPr lang="ru-RU" sz="2400" dirty="0" err="1" smtClean="0"/>
              <a:t>юрлиц</a:t>
            </a:r>
            <a:endParaRPr lang="ru-RU" sz="2400" dirty="0"/>
          </a:p>
          <a:p>
            <a:r>
              <a:rPr lang="ru-RU" sz="2400" dirty="0"/>
              <a:t>4. Необеспечение работников средствами индивидуальной защиты </a:t>
            </a:r>
            <a:r>
              <a:rPr lang="ru-RU" sz="2400" dirty="0" smtClean="0"/>
              <a:t>-</a:t>
            </a:r>
            <a:r>
              <a:rPr lang="ru-RU" sz="2400" dirty="0"/>
              <a:t>на должностных лиц в размере от 15-25 </a:t>
            </a:r>
            <a:r>
              <a:rPr lang="ru-RU" sz="2400" dirty="0" err="1"/>
              <a:t>т.р</a:t>
            </a:r>
            <a:r>
              <a:rPr lang="ru-RU" sz="2400" dirty="0"/>
              <a:t>. до </a:t>
            </a:r>
            <a:r>
              <a:rPr lang="ru-RU" sz="2400" dirty="0" smtClean="0"/>
              <a:t>130-150 </a:t>
            </a:r>
            <a:r>
              <a:rPr lang="ru-RU" sz="2400" dirty="0" err="1"/>
              <a:t>т.р</a:t>
            </a:r>
            <a:r>
              <a:rPr lang="ru-RU" sz="2400" dirty="0"/>
              <a:t>. на </a:t>
            </a:r>
            <a:r>
              <a:rPr lang="ru-RU" sz="2400" dirty="0" err="1"/>
              <a:t>юрлиц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7942" y="3920706"/>
            <a:ext cx="496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16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0415" y="1108842"/>
            <a:ext cx="8119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Минимальные требования к </a:t>
            </a:r>
            <a:r>
              <a:rPr lang="ru-RU" sz="2400" dirty="0" smtClean="0"/>
              <a:t>процедурам системы управления охраной труда со </a:t>
            </a:r>
            <a:r>
              <a:rPr lang="ru-RU" sz="2400" dirty="0" smtClean="0"/>
              <a:t>стороны </a:t>
            </a:r>
            <a:r>
              <a:rPr lang="ru-RU" sz="2400" dirty="0" smtClean="0"/>
              <a:t>Государственной инспекции </a:t>
            </a:r>
            <a:r>
              <a:rPr lang="ru-RU" sz="2400" dirty="0" smtClean="0"/>
              <a:t>по труду (ГИТ):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59669" y="2924816"/>
            <a:ext cx="7712191" cy="369332"/>
            <a:chOff x="796410" y="2524469"/>
            <a:chExt cx="7712191" cy="3693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96410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7392" y="2524469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Оценка профессиональных рисков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56013" y="3444433"/>
            <a:ext cx="7715465" cy="369332"/>
            <a:chOff x="793136" y="2524469"/>
            <a:chExt cx="7715465" cy="3693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7392" y="2524469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Положение о СУОТ (система управления охраной труда)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9552" y="4005080"/>
            <a:ext cx="7715465" cy="646331"/>
            <a:chOff x="793136" y="2524469"/>
            <a:chExt cx="7715465" cy="64633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7392" y="2524469"/>
              <a:ext cx="7421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Обучение по </a:t>
              </a:r>
              <a:r>
                <a:rPr lang="ru-RU" dirty="0" smtClean="0"/>
                <a:t>охране труда</a:t>
              </a:r>
              <a:r>
                <a:rPr lang="ru-RU" dirty="0" smtClean="0"/>
                <a:t> </a:t>
              </a:r>
              <a:r>
                <a:rPr lang="ru-RU" dirty="0" smtClean="0"/>
                <a:t>40 </a:t>
              </a:r>
              <a:r>
                <a:rPr lang="ru-RU" dirty="0" smtClean="0"/>
                <a:t>час, </a:t>
              </a:r>
              <a:r>
                <a:rPr lang="ru-RU" b="1" dirty="0" smtClean="0"/>
                <a:t>директора, технических руководителей, </a:t>
              </a:r>
              <a:r>
                <a:rPr lang="ru-RU" b="1" dirty="0" smtClean="0"/>
                <a:t>создание </a:t>
              </a:r>
              <a:r>
                <a:rPr lang="ru-RU" b="1" dirty="0" smtClean="0"/>
                <a:t>действующей </a:t>
              </a:r>
              <a:r>
                <a:rPr lang="ru-RU" b="1" dirty="0" smtClean="0"/>
                <a:t>комиссии по охране труда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56013" y="2437513"/>
            <a:ext cx="7715465" cy="369332"/>
            <a:chOff x="793136" y="2524469"/>
            <a:chExt cx="7715465" cy="3693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7392" y="2524469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СОУТ (специальная оценка условий труда)</a:t>
              </a:r>
              <a:endParaRPr lang="ru-RU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9673" y="4481624"/>
            <a:ext cx="772002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en-US" dirty="0" smtClean="0"/>
              <a:t>       </a:t>
            </a:r>
            <a:r>
              <a:rPr lang="ru-RU" dirty="0" smtClean="0"/>
              <a:t>Обучение оказанию первой </a:t>
            </a:r>
            <a:r>
              <a:rPr lang="ru-RU" dirty="0" smtClean="0"/>
              <a:t>помощи для всех работников</a:t>
            </a: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536278" y="5101132"/>
            <a:ext cx="7731926" cy="646331"/>
            <a:chOff x="776675" y="2524469"/>
            <a:chExt cx="7731926" cy="64633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76675" y="2775624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87392" y="2524469"/>
              <a:ext cx="7421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Программы обучения по ОТ, </a:t>
              </a:r>
              <a:r>
                <a:rPr lang="ru-RU" dirty="0" smtClean="0"/>
                <a:t>инструкции по охране труда, </a:t>
              </a:r>
              <a:r>
                <a:rPr lang="ru-RU" dirty="0" smtClean="0"/>
                <a:t>проведение инструктажа на рабочем месте  </a:t>
              </a:r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35365" y="5847197"/>
            <a:ext cx="7736113" cy="369332"/>
            <a:chOff x="772488" y="2524469"/>
            <a:chExt cx="7736113" cy="36933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72488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7392" y="2524469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Ведение журналов по охране труда</a:t>
              </a:r>
              <a:endParaRPr lang="ru-RU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5366" y="4876101"/>
            <a:ext cx="144020" cy="14402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3572" y="2708900"/>
            <a:ext cx="811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Дополнительные</a:t>
            </a:r>
            <a:r>
              <a:rPr lang="ru-RU" sz="4000" dirty="0" smtClean="0"/>
              <a:t> </a:t>
            </a:r>
            <a:r>
              <a:rPr lang="ru-RU" sz="3200" dirty="0" smtClean="0"/>
              <a:t>мероприятия</a:t>
            </a:r>
            <a:r>
              <a:rPr lang="ru-RU" sz="4000" dirty="0" smtClean="0"/>
              <a:t>: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1738322"/>
            <a:ext cx="8209028" cy="646331"/>
            <a:chOff x="796410" y="2418011"/>
            <a:chExt cx="7750636" cy="64633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96410" y="256511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5837" y="2418011"/>
              <a:ext cx="7421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Прохождение </a:t>
              </a:r>
              <a:r>
                <a:rPr lang="ru-RU" dirty="0" smtClean="0"/>
                <a:t>медицинских осмотров, психиатрических освидетельствований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17958" y="3645030"/>
            <a:ext cx="8230622" cy="646331"/>
            <a:chOff x="793136" y="2524469"/>
            <a:chExt cx="7715465" cy="64633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7392" y="2524469"/>
              <a:ext cx="7421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Программа производственного контроля, </a:t>
              </a:r>
              <a:r>
                <a:rPr lang="ru-RU" dirty="0" smtClean="0"/>
                <a:t>лабораторно-инструментальные исследования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6278" y="2259022"/>
            <a:ext cx="7715465" cy="369332"/>
            <a:chOff x="793136" y="2524469"/>
            <a:chExt cx="7715465" cy="36933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87392" y="2524469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Выдача СИЗ, смывающих и обезвреживающих средств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6278" y="4357889"/>
            <a:ext cx="8212302" cy="646331"/>
            <a:chOff x="793136" y="2524469"/>
            <a:chExt cx="7750870" cy="64633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22797" y="2524469"/>
              <a:ext cx="7421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Обучение по электробезопасности, </a:t>
              </a:r>
              <a:r>
                <a:rPr lang="ru-RU" dirty="0" smtClean="0"/>
                <a:t>пожарно-технический минимум, </a:t>
              </a:r>
              <a:r>
                <a:rPr lang="ru-RU" dirty="0" smtClean="0"/>
                <a:t>ГО и ЧС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56794" y="1307503"/>
            <a:ext cx="7733394" cy="369332"/>
            <a:chOff x="792050" y="2633555"/>
            <a:chExt cx="7733394" cy="3693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92050" y="2773198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04235" y="2633555"/>
              <a:ext cx="742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Профпереподготовка</a:t>
              </a:r>
              <a:r>
                <a:rPr lang="ru-RU" dirty="0" smtClean="0"/>
                <a:t> </a:t>
              </a:r>
              <a:r>
                <a:rPr lang="ru-RU" dirty="0" smtClean="0"/>
                <a:t>специалиста по охране </a:t>
              </a:r>
              <a:r>
                <a:rPr lang="ru-RU" dirty="0" smtClean="0"/>
                <a:t>труда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39552" y="4983615"/>
            <a:ext cx="7715465" cy="646331"/>
            <a:chOff x="793136" y="2524469"/>
            <a:chExt cx="7715465" cy="64633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93136" y="2637125"/>
              <a:ext cx="144020" cy="1440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87392" y="2524469"/>
              <a:ext cx="7421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Разработка проекта размещения знаков безопасности и сигнальной разметки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8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004275" cy="737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3158" y="958246"/>
            <a:ext cx="7273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Проверка ГИТ</a:t>
            </a:r>
          </a:p>
          <a:p>
            <a:pPr algn="ctr"/>
            <a:r>
              <a:rPr lang="en-US" sz="4000" dirty="0" smtClean="0"/>
              <a:t> </a:t>
            </a:r>
            <a:r>
              <a:rPr lang="ru-RU" sz="2000" b="1" dirty="0" smtClean="0"/>
              <a:t>ФЗ от </a:t>
            </a:r>
            <a:r>
              <a:rPr lang="ru-RU" sz="2000" b="1" dirty="0"/>
              <a:t>31.07.2020 N </a:t>
            </a:r>
            <a:r>
              <a:rPr lang="ru-RU" sz="2000" b="1" dirty="0" smtClean="0"/>
              <a:t>248-ФЗ (с 01.07.21)</a:t>
            </a:r>
            <a:endParaRPr lang="ru-RU" sz="2000" b="1" dirty="0"/>
          </a:p>
          <a:p>
            <a:pPr algn="ctr"/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420860"/>
            <a:ext cx="8641596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Риск-ориентированный подход к плановым проверкам </a:t>
            </a:r>
          </a:p>
          <a:p>
            <a:r>
              <a:rPr lang="ru-RU" sz="2400" dirty="0" smtClean="0"/>
              <a:t>1 </a:t>
            </a:r>
            <a:r>
              <a:rPr lang="ru-RU" sz="2400" dirty="0"/>
              <a:t>раз в 2 года — компании из категории высокого риска</a:t>
            </a:r>
          </a:p>
          <a:p>
            <a:r>
              <a:rPr lang="ru-RU" sz="2400" dirty="0"/>
              <a:t>1 раз в 3 года — организации, которым присвоена </a:t>
            </a:r>
            <a:r>
              <a:rPr lang="ru-RU" sz="2400" dirty="0" smtClean="0"/>
              <a:t>значительная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категория риска</a:t>
            </a:r>
          </a:p>
          <a:p>
            <a:r>
              <a:rPr lang="ru-RU" sz="2400" dirty="0"/>
              <a:t>1 раз в 5 лет — компании со средним риском</a:t>
            </a:r>
          </a:p>
          <a:p>
            <a:r>
              <a:rPr lang="ru-RU" sz="2400" dirty="0"/>
              <a:t>1 раз в 6 лет — предприятия из категории с умеренным </a:t>
            </a:r>
            <a:r>
              <a:rPr lang="ru-RU" sz="2400" dirty="0" smtClean="0"/>
              <a:t>риском</a:t>
            </a:r>
          </a:p>
          <a:p>
            <a:r>
              <a:rPr lang="ru-RU" sz="2400" b="1" dirty="0" smtClean="0"/>
              <a:t>2. </a:t>
            </a:r>
            <a:r>
              <a:rPr lang="ru-RU" sz="2400" b="1" dirty="0" smtClean="0"/>
              <a:t>Проведение расследования несчастного случая</a:t>
            </a:r>
            <a:endParaRPr lang="ru-RU" sz="2400" b="1" dirty="0" smtClean="0"/>
          </a:p>
          <a:p>
            <a:r>
              <a:rPr lang="ru-RU" sz="2400" b="1" dirty="0" smtClean="0"/>
              <a:t>3. </a:t>
            </a:r>
            <a:r>
              <a:rPr lang="ru-RU" sz="2400" b="1" dirty="0" smtClean="0"/>
              <a:t>Жалоба </a:t>
            </a:r>
            <a:r>
              <a:rPr lang="ru-RU" sz="2400" b="1" dirty="0" smtClean="0"/>
              <a:t>сотрудника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/>
              <a:t>Непроведение</a:t>
            </a:r>
            <a:r>
              <a:rPr lang="ru-RU" sz="2400" dirty="0" smtClean="0"/>
              <a:t> СОУТ, оценки рисков, обучения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Задержка или невыплата заработной платы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Сокрытие несчастного случая на производстве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0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1121</Words>
  <Application>Microsoft Office PowerPoint</Application>
  <PresentationFormat>Экран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Олег Николаевич</dc:creator>
  <cp:lastModifiedBy>Alexandra</cp:lastModifiedBy>
  <cp:revision>112</cp:revision>
  <dcterms:created xsi:type="dcterms:W3CDTF">2020-01-21T08:43:20Z</dcterms:created>
  <dcterms:modified xsi:type="dcterms:W3CDTF">2022-03-29T05:45:31Z</dcterms:modified>
</cp:coreProperties>
</file>